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3" r:id="rId3"/>
    <p:sldId id="342" r:id="rId5"/>
    <p:sldId id="325" r:id="rId6"/>
    <p:sldId id="345" r:id="rId7"/>
    <p:sldId id="348" r:id="rId8"/>
    <p:sldId id="327" r:id="rId9"/>
    <p:sldId id="334" r:id="rId10"/>
    <p:sldId id="349" r:id="rId11"/>
    <p:sldId id="356" r:id="rId12"/>
    <p:sldId id="328" r:id="rId13"/>
    <p:sldId id="353" r:id="rId14"/>
    <p:sldId id="350" r:id="rId15"/>
    <p:sldId id="329" r:id="rId16"/>
    <p:sldId id="312" r:id="rId17"/>
    <p:sldId id="351" r:id="rId18"/>
    <p:sldId id="337" r:id="rId19"/>
    <p:sldId id="339" r:id="rId20"/>
    <p:sldId id="340" r:id="rId21"/>
    <p:sldId id="341" r:id="rId22"/>
    <p:sldId id="354" r:id="rId23"/>
    <p:sldId id="355" r:id="rId24"/>
    <p:sldId id="358" r:id="rId25"/>
    <p:sldId id="357" r:id="rId26"/>
    <p:sldId id="352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  <a:srgbClr val="FFFF00"/>
    <a:srgbClr val="00FFFF"/>
    <a:srgbClr val="FF66FF"/>
    <a:srgbClr val="33CC33"/>
    <a:srgbClr val="FF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1"/>
    <p:restoredTop sz="94660"/>
  </p:normalViewPr>
  <p:slideViewPr>
    <p:cSldViewPr showGuides="1">
      <p:cViewPr>
        <p:scale>
          <a:sx n="60" d="100"/>
          <a:sy n="60" d="100"/>
        </p:scale>
        <p:origin x="-1650" y="-276"/>
      </p:cViewPr>
      <p:guideLst>
        <p:guide orient="horz" pos="2182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096380-B369-460D-97F3-9271E7D56822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  <a:p>
            <a:pPr lvl="0"/>
            <a:endParaRPr dirty="0"/>
          </a:p>
          <a:p>
            <a:pPr lvl="0"/>
            <a:endParaRPr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Content Placeholder 3" descr="pngtree-nature-landscape-background-with-funny-design-suitable-for-kids-image_326985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76200" y="0"/>
            <a:ext cx="9220200" cy="6858000"/>
          </a:xfrm>
        </p:spPr>
      </p:pic>
      <p:sp>
        <p:nvSpPr>
          <p:cNvPr id="5" name="Rectangle 4"/>
          <p:cNvSpPr/>
          <p:nvPr/>
        </p:nvSpPr>
        <p:spPr>
          <a:xfrm>
            <a:off x="-76200" y="1952625"/>
            <a:ext cx="9112250" cy="9118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0" cap="none" spc="0" normalizeH="0" baseline="0" noProof="0" dirty="0">
                <a:ln w="19050">
                  <a:solidFill>
                    <a:schemeClr val="tx1"/>
                  </a:solidFill>
                  <a:rou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AN :HOẠT ĐỘNG KHÁM PHÁ KHOA HỌC</a:t>
            </a:r>
            <a:endParaRPr kumimoji="0" lang="en-US" sz="3000" b="1" i="0" u="none" strike="noStrike" kern="10" cap="none" spc="0" normalizeH="0" baseline="0" noProof="0" dirty="0">
              <a:ln w="19050">
                <a:solidFill>
                  <a:schemeClr val="tx1"/>
                </a:solidFill>
                <a:round/>
              </a:ln>
              <a:solidFill>
                <a:schemeClr val="tx1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325" y="2819400"/>
            <a:ext cx="884872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0" cap="none" spc="0" normalizeH="0" baseline="0" noProof="0" dirty="0">
                <a:ln w="9525">
                  <a:solidFill>
                    <a:schemeClr val="tx1"/>
                  </a:solidFill>
                  <a:rou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 TÌM HIỂU VỀ CÁC MÙA  TRONG NĂM</a:t>
            </a:r>
            <a:endParaRPr kumimoji="0" lang="en-US" sz="3000" b="1" i="0" u="none" strike="noStrike" kern="10" cap="none" spc="0" normalizeH="0" baseline="0" noProof="0" dirty="0">
              <a:ln w="9525">
                <a:solidFill>
                  <a:schemeClr val="tx1"/>
                </a:solidFill>
                <a:round/>
              </a:ln>
              <a:solidFill>
                <a:schemeClr val="tx1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3" name="Rectangle 6"/>
          <p:cNvSpPr/>
          <p:nvPr/>
        </p:nvSpPr>
        <p:spPr>
          <a:xfrm>
            <a:off x="1066800" y="3733800"/>
            <a:ext cx="64008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 </a:t>
            </a:r>
            <a:r>
              <a:rPr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LA DE MLÔ</a:t>
            </a:r>
            <a:endParaRPr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LÁ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DẠY:2/1/2026</a:t>
            </a:r>
            <a:endParaRPr lang="en-US" sz="3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066800" y="76200"/>
            <a:ext cx="7402830" cy="14376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en-US" altLang="zh-CN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1682750" y="304800"/>
            <a:ext cx="4605655" cy="1476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UBND XÃ EA DRÔNG</a:t>
            </a:r>
            <a:endParaRPr lang="en-US" altLang="zh-CN" sz="3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Trường MG Hoa Tăng Bi</a:t>
            </a:r>
            <a:endParaRPr lang="en-US" altLang="zh-CN" sz="3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3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13315" name="Content Placeholder 8" descr="ea72b0e41657ec09b546.jpg"/>
          <p:cNvPicPr>
            <a:picLocks noGrp="1" noChangeAspect="1"/>
          </p:cNvPicPr>
          <p:nvPr>
            <p:ph idx="1"/>
          </p:nvPr>
        </p:nvPicPr>
        <p:blipFill>
          <a:blip r:embed="rId1"/>
          <a:srcRect l="2499" t="3333" b="5556"/>
          <a:stretch>
            <a:fillRect/>
          </a:stretch>
        </p:blipFill>
        <p:spPr>
          <a:xfrm>
            <a:off x="0" y="0"/>
            <a:ext cx="9144000" cy="6400800"/>
          </a:xfrm>
        </p:spPr>
      </p:pic>
      <p:sp>
        <p:nvSpPr>
          <p:cNvPr id="13316" name="Rectangle 9"/>
          <p:cNvSpPr/>
          <p:nvPr/>
        </p:nvSpPr>
        <p:spPr>
          <a:xfrm>
            <a:off x="0" y="62484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6629400" y="96520"/>
            <a:ext cx="2286000" cy="12134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Chúng mình ơi!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ã qua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những ngày h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oi ả,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 các bạn biết tiếp theo là mùa gì?</a:t>
            </a:r>
            <a:endParaRPr kumimoji="0" lang="en-US" alt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Mùa thu có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ặc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iểm gì? Ai có nhận xét gi về mùa thu?</a:t>
            </a:r>
            <a:endParaRPr kumimoji="0" lang="en-US" alt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Thời tiết mùa thu nh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  <a:endParaRPr kumimoji="0" lang="en-US" alt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Mùa thu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ến cây cối sẽ ra sao nhỉ?</a:t>
            </a:r>
            <a:endParaRPr kumimoji="0" lang="en-US" alt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Content Placeholder 3" descr="3853_3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15363" name="Content Placeholder 4" descr="dsc_0100_500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16387" name="Content Placeholder 4" descr="666.jpg"/>
          <p:cNvPicPr>
            <a:picLocks noGrp="1" noChangeAspect="1"/>
          </p:cNvPicPr>
          <p:nvPr>
            <p:ph idx="1"/>
          </p:nvPr>
        </p:nvPicPr>
        <p:blipFill>
          <a:blip r:embed="rId1"/>
          <a:srcRect l="8620" t="11996" r="12186" b="15331"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16388" name="Rectangle 5"/>
          <p:cNvSpPr/>
          <p:nvPr/>
        </p:nvSpPr>
        <p:spPr>
          <a:xfrm>
            <a:off x="1981200" y="6172200"/>
            <a:ext cx="5257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6553200" y="152400"/>
            <a:ext cx="25146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Thời tiết của mùa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 có giống với các mùa khác không? Khác nh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  <a:endParaRPr kumimoji="0" lang="en-US" alt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Mùa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 các con cần phải mặc quần áo ra sao? (kín, ấm, nhiều áo,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ầu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ội m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chân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tất…ban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êm phải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ắp ch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ấm vì rất lạnh)</a:t>
            </a:r>
            <a:endParaRPr kumimoji="0" lang="en-US" alt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Cây cối mùa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 thế nào?</a:t>
            </a: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7412" name="Picture 4" descr="07112402494730oo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Content Placeholder 5" descr="dem noel(1)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vert="horz" wrap="square" lIns="91440" tIns="45720" rIns="91440" bIns="45720" anchor="ctr" anchorCtr="0"/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xuân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Content Placeholder 6" descr="unnamed (3)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648200" y="1295400"/>
            <a:ext cx="4249738" cy="5410200"/>
          </a:xfrm>
        </p:spPr>
      </p:pic>
      <p:pic>
        <p:nvPicPr>
          <p:cNvPr id="19460" name="Content Placeholder 8" descr="ao-dai-chim-phung-mua-xuan-cho-be-trai-tu-1-13-tuoi-p24435172f0f14-500x5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981" r="11475"/>
          <a:stretch>
            <a:fillRect/>
          </a:stretch>
        </p:blipFill>
        <p:spPr>
          <a:xfrm>
            <a:off x="0" y="1219200"/>
            <a:ext cx="4419600" cy="5410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hạ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3" name="Content Placeholder 5" descr="balo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447800"/>
            <a:ext cx="4495800" cy="5410200"/>
          </a:xfrm>
        </p:spPr>
      </p:pic>
      <p:pic>
        <p:nvPicPr>
          <p:cNvPr id="20484" name="Content Placeholder 5" descr="BOKATEBEOTANGDEN-500x5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4778"/>
          <a:stretch>
            <a:fillRect/>
          </a:stretch>
        </p:blipFill>
        <p:spPr>
          <a:xfrm>
            <a:off x="4648200" y="1524000"/>
            <a:ext cx="4495800" cy="5334000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lIns="91440" tIns="45720" rIns="91440" bIns="45720" anchor="ctr" anchorCtr="0"/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thu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7" name="Content Placeholder 5" descr="SETKATELOEXANH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600200"/>
            <a:ext cx="4114800" cy="4953000"/>
          </a:xfrm>
        </p:spPr>
      </p:pic>
      <p:pic>
        <p:nvPicPr>
          <p:cNvPr id="21508" name="Picture 7" descr="9766936689d11332b4eeffd7aa5e721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64820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vert="horz" wrap="square" lIns="91440" tIns="45720" rIns="91440" bIns="45720" anchor="ctr" anchorCtr="0"/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đông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1" name="Content Placeholder 8" descr="Ivbp3T_simg_de2fe0_500x500_maxb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r="49057" b="47543"/>
          <a:stretch>
            <a:fillRect/>
          </a:stretch>
        </p:blipFill>
        <p:spPr>
          <a:xfrm>
            <a:off x="0" y="1066800"/>
            <a:ext cx="4343400" cy="5791200"/>
          </a:xfrm>
        </p:spPr>
      </p:pic>
      <p:pic>
        <p:nvPicPr>
          <p:cNvPr id="22532" name="Content Placeholder 13" descr="5cec5d12a03f74533d9b29ef101af9a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066800"/>
            <a:ext cx="4648200" cy="57912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6"/>
          <p:cNvSpPr/>
          <p:nvPr/>
        </p:nvSpPr>
        <p:spPr>
          <a:xfrm>
            <a:off x="990600" y="2743200"/>
            <a:ext cx="6705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GÂY HỨNG THÚ</a:t>
            </a:r>
            <a:endParaRPr sz="3200" dirty="0">
              <a:latin typeface="Arial" panose="020B0604020202020204" pitchFamily="34" charset="0"/>
            </a:endParaRPr>
          </a:p>
        </p:txBody>
      </p:sp>
      <p:pic>
        <p:nvPicPr>
          <p:cNvPr id="3075" name="Content Placeholder 8" descr="9b9e29e26e1238c46687fea58b25062f.gif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3076" name="Rectangle 3"/>
          <p:cNvSpPr/>
          <p:nvPr/>
        </p:nvSpPr>
        <p:spPr>
          <a:xfrm>
            <a:off x="838200" y="3244850"/>
            <a:ext cx="7848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vận động: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Mùa hè đến 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Content Placeholder 4" descr="non-len-cho-be-kieu-gau-con-co-lo-tai-bong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228600"/>
            <a:ext cx="9144000" cy="6629400"/>
          </a:xfrm>
        </p:spPr>
      </p:pic>
    </p:spTree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Content Placeholder 5" descr="bong ni len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1676083" y="152400"/>
            <a:ext cx="4095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 dục</a:t>
            </a:r>
            <a:endParaRPr lang="en-US" altLang="zh-CN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087755" y="1868805"/>
            <a:ext cx="6616065" cy="21596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en-US" altLang="zh-CN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0100" y="1577975"/>
            <a:ext cx="7673975" cy="4209415"/>
          </a:xfrm>
          <a:prstGeom prst="rect">
            <a:avLst/>
          </a:prstGeom>
        </p:spPr>
        <p:txBody>
          <a:bodyPr>
            <a:noAutofit/>
          </a:bodyPr>
          <a:p>
            <a:pPr defTabSz="266700">
              <a:spcBef>
                <a:spcPct val="0"/>
              </a:spcBef>
              <a:spcAft>
                <a:spcPts val="700"/>
              </a:spcAft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sz="2400" b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40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</a:rPr>
              <a:t>Khi thời tiết thay đổi, giao mùa các con phải chú ý mặc những bộ trang phục phù hợp với thời tiết không là chúng mình rất dễ bị ốm đấy chúng mình nhớ chưa?</a:t>
            </a:r>
            <a:endParaRPr sz="2400">
              <a:solidFill>
                <a:srgbClr val="C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spcBef>
                <a:spcPct val="0"/>
              </a:spcBef>
              <a:spcAft>
                <a:spcPts val="700"/>
              </a:spcAft>
            </a:pPr>
            <a:r>
              <a:rPr sz="240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</a:rPr>
              <a:t>=&gt; </a:t>
            </a:r>
            <a:r>
              <a:rPr sz="2400" i="0">
                <a:solidFill>
                  <a:srgbClr val="C00000"/>
                </a:solidFill>
                <a:latin typeface="Times New Roman" panose="02020603050405020304"/>
                <a:ea typeface="等线 Light"/>
              </a:rPr>
              <a:t>Ở miền Bắc nước ta, khí hậu chia làm 4 mùa rõ rệt: năm mới bắt đầu là mùa xuân sau đó đến mùa hè nóng bức, sau mùa hè là đến mùa thu mát mẻ, kết thúc 1 năm là đến mùa đông lạnh lẽo, rét buốt. Và các mùa được lặp đi lặp lại hết năm này qua năm khác đấy các con a.</a:t>
            </a:r>
            <a:endParaRPr sz="2400" i="0">
              <a:solidFill>
                <a:srgbClr val="C00000"/>
              </a:solidFill>
              <a:latin typeface="Times New Roman" panose="02020603050405020304"/>
              <a:ea typeface="等线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79375" y="304800"/>
            <a:ext cx="9064625" cy="34150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 1: Bốn mùa</a:t>
            </a:r>
            <a:endParaRPr lang="en-US" altLang="zh-CN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 2:</a:t>
            </a:r>
            <a:endParaRPr lang="en-US" altLang="zh-CN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Du lich bốn mùa”</a:t>
            </a:r>
            <a:endParaRPr lang="en-US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Content Placeholder 3" descr="anh-cam-on-chan-thanh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5603" name="Picture 2" descr="451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00"/>
            <a:ext cx="51054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Content Placeholder 5" descr="mi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9" name="Rectangle 6"/>
          <p:cNvSpPr/>
          <p:nvPr/>
        </p:nvSpPr>
        <p:spPr>
          <a:xfrm>
            <a:off x="0" y="1828800"/>
            <a:ext cx="9144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HỌAT ĐỘNG 2: TÌM HIỂU VỀ CÁC MÙA TRONG NĂM</a:t>
            </a:r>
            <a:endParaRPr sz="32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5123" name="Content Placeholder 7" descr="mmm.jpg"/>
          <p:cNvPicPr>
            <a:picLocks noGrp="1" noChangeAspect="1"/>
          </p:cNvPicPr>
          <p:nvPr>
            <p:ph idx="1"/>
          </p:nvPr>
        </p:nvPicPr>
        <p:blipFill>
          <a:blip r:embed="rId1"/>
          <a:srcRect l="8696" t="17319" r="4349" b="15675"/>
          <a:stretch>
            <a:fillRect/>
          </a:stretch>
        </p:blipFill>
        <p:spPr>
          <a:xfrm>
            <a:off x="0" y="0"/>
            <a:ext cx="9144000" cy="6248400"/>
          </a:xfrm>
        </p:spPr>
      </p:pic>
      <p:sp>
        <p:nvSpPr>
          <p:cNvPr id="5124" name="Rectangle 9"/>
          <p:cNvSpPr/>
          <p:nvPr/>
        </p:nvSpPr>
        <p:spPr>
          <a:xfrm>
            <a:off x="1905000" y="6172200"/>
            <a:ext cx="533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7239000" y="76200"/>
            <a:ext cx="1752600" cy="1447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ây là mô hình của mùa gì?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Vì sao con biết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ây mùa xuân?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Con thấy thời tiết mùa xuân nh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Thời tiết thì ấm áp và có cả m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phùn nữa, m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phùn nhiều nh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vậy thì cây cối mùa xuân sẽ nh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Content Placeholder 3" descr="unnamed (1)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8195" name="Rectangle 4"/>
          <p:cNvSpPr/>
          <p:nvPr/>
        </p:nvSpPr>
        <p:spPr>
          <a:xfrm>
            <a:off x="0" y="61722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Tết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Content Placeholder 4" descr="82aeac060ab5f0eba9a4.jpg"/>
          <p:cNvPicPr>
            <a:picLocks noGrp="1" noChangeAspect="1"/>
          </p:cNvPicPr>
          <p:nvPr>
            <p:ph idx="1"/>
          </p:nvPr>
        </p:nvPicPr>
        <p:blipFill>
          <a:blip r:embed="rId1"/>
          <a:srcRect l="2499" b="9315"/>
          <a:stretch>
            <a:fillRect/>
          </a:stretch>
        </p:blipFill>
        <p:spPr>
          <a:xfrm>
            <a:off x="0" y="0"/>
            <a:ext cx="9144000" cy="6324600"/>
          </a:xfrm>
        </p:spPr>
      </p:pic>
      <p:sp>
        <p:nvSpPr>
          <p:cNvPr id="9219" name="Rectangle 5"/>
          <p:cNvSpPr/>
          <p:nvPr/>
        </p:nvSpPr>
        <p:spPr>
          <a:xfrm>
            <a:off x="0" y="6172200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7596505" y="152400"/>
            <a:ext cx="1487805" cy="1693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và chúng mình cùng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ến với bức tranh của các bạn nhóm mùa h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nhé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Thời tiết mùa h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Khi mùa h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ến còn có những cơn m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phùn nữa không?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sẽ xuất hiện những cơn m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gì nhỉ?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0244" name="Picture 4" descr="138787434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Content Placeholder 5" descr="bai-bien-dep-cho-gia-dinh-2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Content Placeholder 3" descr="unnamed (4)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1684</Words>
  <Application>WPS Presentation</Application>
  <PresentationFormat/>
  <Paragraphs>66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Times New Roman</vt:lpstr>
      <vt:lpstr>等线 Light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Trang phục mùa xuân</vt:lpstr>
      <vt:lpstr>Trang phục mùa hạ</vt:lpstr>
      <vt:lpstr>Trang phục mùa thu</vt:lpstr>
      <vt:lpstr>Trang phục mùa đông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Y Thiện Mlô</cp:lastModifiedBy>
  <cp:revision>116</cp:revision>
  <dcterms:created xsi:type="dcterms:W3CDTF">2008-12-29T05:41:00Z</dcterms:created>
  <dcterms:modified xsi:type="dcterms:W3CDTF">2026-04-29T02:01:46Z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79850B16822146EE9882453D690A7A45_13</vt:lpwstr>
  </property>
  <property fmtid="{D5CDD505-2E9C-101B-9397-08002B2CF9AE}" pid="3" name="KSOProductBuildVer">
    <vt:lpwstr>1033-12.1.0.25242</vt:lpwstr>
  </property>
</Properties>
</file>